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75" r:id="rId8"/>
    <p:sldId id="266" r:id="rId9"/>
    <p:sldId id="267" r:id="rId10"/>
    <p:sldId id="268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049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66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79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5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00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99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80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94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886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0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230EE-2B9C-4181-9142-4D9F638339F8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DF889-C01E-49D8-96A8-92332C72A0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0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462" y="468923"/>
            <a:ext cx="10357338" cy="5708040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Лекция </a:t>
            </a:r>
            <a:r>
              <a:rPr lang="ru-RU" b="1" dirty="0">
                <a:solidFill>
                  <a:srgbClr val="0070C0"/>
                </a:solidFill>
              </a:rPr>
              <a:t>7.</a:t>
            </a:r>
            <a:r>
              <a:rPr lang="ru-RU" dirty="0">
                <a:solidFill>
                  <a:srgbClr val="0070C0"/>
                </a:solidFill>
              </a:rPr>
              <a:t> Поверхностные явления и поверхностные свойства </a:t>
            </a:r>
            <a:r>
              <a:rPr lang="ru-RU" dirty="0" err="1">
                <a:solidFill>
                  <a:srgbClr val="0070C0"/>
                </a:solidFill>
              </a:rPr>
              <a:t>наночастиц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dirty="0"/>
              <a:t>Адсорбция - это увеличение концентрации вещества на границе раздела (фазы F1 и F2)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33724"/>
            <a:ext cx="4317242" cy="22922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48000" y="542595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Рисунок 1 - Схема процесса адсорбции: а) начальный момент; б) состояние равновесия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6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852" y="91587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707426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0954" y="832338"/>
            <a:ext cx="10462846" cy="53446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Связь между силой трения и силой сцепления отдельных частиц может быть представлена следующей формулой:</a:t>
            </a:r>
            <a:r>
              <a:rPr lang="en-GB" b="1" dirty="0"/>
              <a:t> </a:t>
            </a:r>
            <a:endParaRPr lang="ru-RU" dirty="0"/>
          </a:p>
          <a:p>
            <a:r>
              <a:rPr lang="en-GB" i="1" dirty="0" smtClean="0"/>
              <a:t>F</a:t>
            </a:r>
            <a:r>
              <a:rPr lang="ru-RU" i="1" baseline="-25000" dirty="0" err="1" smtClean="0"/>
              <a:t>тр</a:t>
            </a:r>
            <a:r>
              <a:rPr lang="en-GB" i="1" baseline="-25000" dirty="0" smtClean="0"/>
              <a:t> </a:t>
            </a:r>
            <a:r>
              <a:rPr lang="en-GB" i="1" dirty="0"/>
              <a:t>= </a:t>
            </a:r>
            <a:r>
              <a:rPr lang="en-GB" i="1" dirty="0" smtClean="0"/>
              <a:t>µ·F</a:t>
            </a:r>
            <a:r>
              <a:rPr lang="ru-RU" i="1" baseline="-25000" dirty="0" err="1" smtClean="0"/>
              <a:t>адг</a:t>
            </a:r>
            <a:r>
              <a:rPr lang="en-GB" i="1" dirty="0" smtClean="0"/>
              <a:t>,</a:t>
            </a:r>
            <a:r>
              <a:rPr lang="en-GB" i="1" baseline="-25000" dirty="0"/>
              <a:t>					</a:t>
            </a:r>
            <a:r>
              <a:rPr lang="en-GB" dirty="0" smtClean="0"/>
              <a:t>,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4000" baseline="-25000" dirty="0"/>
              <a:t>где µ - коэффициент внешнего трения.</a:t>
            </a:r>
          </a:p>
          <a:p>
            <a:pPr marL="0" indent="0">
              <a:buNone/>
            </a:pPr>
            <a:r>
              <a:rPr lang="ru-RU" sz="4000" baseline="-25000" dirty="0"/>
              <a:t>По аналогии с трением порошков значение коэффициента внешнего трения можно получить, измерив силу отрыва </a:t>
            </a:r>
            <a:r>
              <a:rPr lang="ru-RU" sz="4000" baseline="-25000" dirty="0" err="1" smtClean="0"/>
              <a:t>Fотр</a:t>
            </a:r>
            <a:r>
              <a:rPr lang="ru-RU" sz="4000" baseline="-25000" dirty="0" smtClean="0"/>
              <a:t>, </a:t>
            </a:r>
            <a:r>
              <a:rPr lang="ru-RU" sz="4000" baseline="-25000" dirty="0"/>
              <a:t>которая идет на преодоление трения. Сила трения равна и противоположна силе </a:t>
            </a:r>
            <a:r>
              <a:rPr lang="ru-RU" sz="4000" baseline="-25000" dirty="0" err="1" smtClean="0"/>
              <a:t>Fотр</a:t>
            </a:r>
            <a:r>
              <a:rPr lang="ru-RU" sz="4000" baseline="-25000" dirty="0" smtClean="0"/>
              <a:t>, </a:t>
            </a:r>
            <a:r>
              <a:rPr lang="ru-RU" sz="4000" baseline="-25000" dirty="0"/>
              <a:t>вызывающей движение </a:t>
            </a:r>
            <a:r>
              <a:rPr lang="ru-RU" sz="4000" baseline="-25000" dirty="0" err="1"/>
              <a:t>наночастицы</a:t>
            </a:r>
            <a:r>
              <a:rPr lang="ru-RU" sz="4000" baseline="-25000" dirty="0"/>
              <a:t> по касательной к поверхности. Учитывая равенство силы отрыва и силы трения, вместо уравнения (18) можно записать:</a:t>
            </a:r>
            <a:r>
              <a:rPr lang="en-GB" sz="4000" baseline="-25000" dirty="0"/>
              <a:t> </a:t>
            </a:r>
            <a:endParaRPr lang="ru-RU" sz="4000" dirty="0"/>
          </a:p>
          <a:p>
            <a:endParaRPr lang="ru-RU" i="1" dirty="0" smtClean="0"/>
          </a:p>
          <a:p>
            <a:pPr marL="0" indent="0">
              <a:buNone/>
            </a:pPr>
            <a:r>
              <a:rPr lang="en-GB" i="1" dirty="0" smtClean="0"/>
              <a:t>F</a:t>
            </a:r>
            <a:r>
              <a:rPr lang="ru-RU" i="1" baseline="-25000" dirty="0" err="1" smtClean="0"/>
              <a:t>отр</a:t>
            </a:r>
            <a:r>
              <a:rPr lang="en-GB" i="1" baseline="-25000" dirty="0" smtClean="0"/>
              <a:t> </a:t>
            </a:r>
            <a:r>
              <a:rPr lang="en-GB" i="1" dirty="0"/>
              <a:t>= </a:t>
            </a:r>
            <a:r>
              <a:rPr lang="en-GB" i="1" dirty="0" smtClean="0"/>
              <a:t>µ·F</a:t>
            </a:r>
            <a:r>
              <a:rPr lang="ru-RU" i="1" baseline="-25000" dirty="0" err="1" smtClean="0"/>
              <a:t>адг</a:t>
            </a:r>
            <a:r>
              <a:rPr lang="en-GB" i="1" baseline="-25000" dirty="0"/>
              <a:t>					</a:t>
            </a:r>
            <a:r>
              <a:rPr lang="en-GB" i="1" dirty="0"/>
              <a:t> 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17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0615" y="597877"/>
            <a:ext cx="10533185" cy="5579086"/>
          </a:xfrm>
        </p:spPr>
        <p:txBody>
          <a:bodyPr/>
          <a:lstStyle/>
          <a:p>
            <a:r>
              <a:rPr lang="ru-RU" i="1" dirty="0" err="1">
                <a:solidFill>
                  <a:srgbClr val="0070C0"/>
                </a:solidFill>
              </a:rPr>
              <a:t>Нанокапельная</a:t>
            </a:r>
            <a:r>
              <a:rPr lang="ru-RU" i="1" dirty="0">
                <a:solidFill>
                  <a:srgbClr val="0070C0"/>
                </a:solidFill>
              </a:rPr>
              <a:t> адгезия и </a:t>
            </a:r>
            <a:r>
              <a:rPr lang="ru-RU" i="1" dirty="0" smtClean="0">
                <a:solidFill>
                  <a:srgbClr val="0070C0"/>
                </a:solidFill>
              </a:rPr>
              <a:t>смачивание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509" y="2286000"/>
            <a:ext cx="6118444" cy="1720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681489" y="4740866"/>
            <a:ext cx="88114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Ненаноразмерная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капля на гидрофильной (а) и гидрофобной (б) поверхностях; Ɵ-угол контакта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33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25414" y="691662"/>
                <a:ext cx="10228385" cy="5485301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GB" dirty="0" err="1"/>
                  <a:t>cos</a:t>
                </a:r>
                <a:r>
                  <a:rPr lang="en-GB" dirty="0"/>
                  <a:t> θ = (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sg</a:t>
                </a:r>
                <a:r>
                  <a:rPr lang="en-GB" baseline="-25000" dirty="0"/>
                  <a:t> </a:t>
                </a:r>
                <a:r>
                  <a:rPr lang="en-GB" dirty="0"/>
                  <a:t>– 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sl</a:t>
                </a:r>
                <a:r>
                  <a:rPr lang="en-GB" dirty="0"/>
                  <a:t>) /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lg</a:t>
                </a:r>
                <a:r>
                  <a:rPr lang="en-GB" dirty="0"/>
                  <a:t>,		</a:t>
                </a: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				 </a:t>
                </a:r>
                <a:endParaRPr lang="ru-RU" dirty="0"/>
              </a:p>
              <a:p>
                <a:r>
                  <a:rPr lang="en-GB" dirty="0"/>
                  <a:t> </a:t>
                </a:r>
                <a:r>
                  <a:rPr lang="ru-RU" dirty="0" smtClean="0"/>
                  <a:t>где</a:t>
                </a:r>
                <a:r>
                  <a:rPr lang="en-GB" dirty="0" smtClean="0"/>
                  <a:t> 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sg</a:t>
                </a:r>
                <a:r>
                  <a:rPr lang="en-GB" dirty="0"/>
                  <a:t>, 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sl</a:t>
                </a:r>
                <a:r>
                  <a:rPr lang="en-GB" dirty="0"/>
                  <a:t>, </a:t>
                </a:r>
                <a:r>
                  <a:rPr lang="en-GB" dirty="0" err="1"/>
                  <a:t>σ</a:t>
                </a:r>
                <a:r>
                  <a:rPr lang="en-GB" baseline="-25000" dirty="0" err="1"/>
                  <a:t>lg</a:t>
                </a:r>
                <a:r>
                  <a:rPr lang="en-GB" dirty="0"/>
                  <a:t> – </a:t>
                </a:r>
                <a:r>
                  <a:rPr lang="ru-RU" dirty="0"/>
                  <a:t>поверхностное натяжение (удельная свободная поверхностная энергия) на границе раздела соответствующих фаз: S-G, S-L, L-G</a:t>
                </a:r>
                <a:r>
                  <a:rPr lang="ru-RU" dirty="0" smtClean="0"/>
                  <a:t>.</a:t>
                </a:r>
              </a:p>
              <a:p>
                <a:endParaRPr lang="ru-RU" dirty="0"/>
              </a:p>
              <a:p>
                <a:pPr marL="0" indent="0">
                  <a:buNone/>
                </a:pPr>
                <a:r>
                  <a:rPr lang="en-GB" dirty="0" smtClean="0"/>
                  <a:t> 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en-GB" dirty="0"/>
                  <a:t>				(21)</a:t>
                </a:r>
                <a:endParaRPr lang="ru-RU" dirty="0"/>
              </a:p>
              <a:p>
                <a:endParaRPr lang="ru-RU" dirty="0"/>
              </a:p>
              <a:p>
                <a:r>
                  <a:rPr lang="ru-RU" dirty="0"/>
                  <a:t>где, r - радиус капли; R - радиус площади контакта капли с твердой поверхностью: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baseline="-25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i="1" baseline="-25000">
                                <a:latin typeface="Cambria Math" panose="02040503050406030204" pitchFamily="18" charset="0"/>
                              </a:rPr>
                              <m:t>𝑠𝑔</m:t>
                            </m:r>
                          </m:sub>
                        </m:sSub>
                      </m:num>
                      <m:den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𝑑𝑅</m:t>
                        </m:r>
                      </m:den>
                    </m:f>
                  </m:oMath>
                </a14:m>
                <a:r>
                  <a:rPr lang="en-GB" i="1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baseline="-25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ru-RU" i="1" baseline="-2500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i="1" baseline="-25000">
                                <a:latin typeface="Cambria Math" panose="02040503050406030204" pitchFamily="18" charset="0"/>
                              </a:rPr>
                              <m:t>𝑠𝑙</m:t>
                            </m:r>
                          </m:sub>
                        </m:sSub>
                      </m:num>
                      <m:den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𝑑𝑅</m:t>
                        </m:r>
                      </m:den>
                    </m:f>
                  </m:oMath>
                </a14:m>
                <a:r>
                  <a:rPr lang="en-GB" i="1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i="1" baseline="-25000">
                                <a:latin typeface="Cambria Math" panose="02040503050406030204" pitchFamily="18" charset="0"/>
                              </a:rPr>
                              <m:t>𝑙𝑔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𝑑𝑅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ru-RU" dirty="0"/>
                  <a:t>- производная поверхностного </a:t>
                </a:r>
                <a:r>
                  <a:rPr lang="ru-RU" dirty="0" smtClean="0"/>
                  <a:t>натяжения</a:t>
                </a:r>
              </a:p>
              <a:p>
                <a:pPr marL="0" indent="0">
                  <a:buNone/>
                </a:pPr>
                <a:r>
                  <a:rPr lang="ru-RU" dirty="0" smtClean="0"/>
                  <a:t> </a:t>
                </a:r>
                <a:r>
                  <a:rPr lang="ru-RU" dirty="0"/>
                  <a:t>по радиусу контакта капли с твердой поверхностью, характеризующая размерный эффект.</a:t>
                </a:r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5414" y="691662"/>
                <a:ext cx="10228385" cy="5485301"/>
              </a:xfrm>
              <a:blipFill>
                <a:blip r:embed="rId2"/>
                <a:stretch>
                  <a:fillRect l="-1073" t="-2222" r="-1431" b="-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6422" y="2579427"/>
            <a:ext cx="4971984" cy="157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77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500" y="1298760"/>
            <a:ext cx="4191000" cy="26384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12831" y="4817403"/>
            <a:ext cx="73972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Зависимость краевого угла смачивания от радиуса </a:t>
            </a:r>
            <a:r>
              <a:rPr lang="ru-RU" sz="2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нанокапель</a:t>
            </a:r>
            <a:r>
              <a:rPr lang="ru-R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олова на поверхности аморфного углерода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8728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41289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04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4738" y="468923"/>
            <a:ext cx="10438438" cy="6204832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Адсорбция</a:t>
            </a:r>
            <a:r>
              <a:rPr lang="ru-RU" dirty="0"/>
              <a:t> на поверхности </a:t>
            </a:r>
            <a:r>
              <a:rPr lang="ru-RU" dirty="0" err="1"/>
              <a:t>наночастиц</a:t>
            </a:r>
            <a:r>
              <a:rPr lang="ru-RU" dirty="0"/>
              <a:t> </a:t>
            </a:r>
            <a:r>
              <a:rPr lang="ru-RU" dirty="0" smtClean="0"/>
              <a:t>определяется </a:t>
            </a:r>
            <a:r>
              <a:rPr lang="ru-RU" dirty="0"/>
              <a:t>размерным эффектом, кристаллической структурой поверхности </a:t>
            </a:r>
            <a:r>
              <a:rPr lang="ru-RU" dirty="0" err="1"/>
              <a:t>наночастиц</a:t>
            </a:r>
            <a:r>
              <a:rPr lang="ru-RU" dirty="0"/>
              <a:t> и преобладанием химической адсорбции над физической. </a:t>
            </a:r>
            <a:endParaRPr lang="ru-RU" dirty="0" smtClean="0"/>
          </a:p>
          <a:p>
            <a:r>
              <a:rPr lang="ru-RU" dirty="0" smtClean="0"/>
              <a:t>Размерный </a:t>
            </a:r>
            <a:r>
              <a:rPr lang="ru-RU" dirty="0"/>
              <a:t>эффект определяется количеством адсорбированных частиц </a:t>
            </a:r>
            <a:r>
              <a:rPr lang="en-GB" i="1" dirty="0" err="1" smtClean="0"/>
              <a:t>n</a:t>
            </a:r>
            <a:r>
              <a:rPr lang="en-GB" i="1" baseline="-25000" dirty="0" err="1" smtClean="0"/>
              <a:t>a</a:t>
            </a:r>
            <a:r>
              <a:rPr lang="ru-RU" dirty="0" smtClean="0"/>
              <a:t> на </a:t>
            </a:r>
            <a:r>
              <a:rPr lang="ru-RU" dirty="0"/>
              <a:t>кристаллических поверхностях, равной:</a:t>
            </a:r>
            <a:r>
              <a:rPr lang="en-GB" dirty="0" smtClean="0"/>
              <a:t> </a:t>
            </a:r>
            <a:endParaRPr lang="ru-RU" dirty="0" smtClean="0"/>
          </a:p>
          <a:p>
            <a:endParaRPr lang="ru-RU" i="1" dirty="0" smtClean="0"/>
          </a:p>
          <a:p>
            <a:r>
              <a:rPr lang="en-GB" i="1" dirty="0" err="1" smtClean="0">
                <a:solidFill>
                  <a:srgbClr val="0070C0"/>
                </a:solidFill>
              </a:rPr>
              <a:t>n</a:t>
            </a:r>
            <a:r>
              <a:rPr lang="en-GB" i="1" baseline="-25000" dirty="0" err="1" smtClean="0">
                <a:solidFill>
                  <a:srgbClr val="0070C0"/>
                </a:solidFill>
              </a:rPr>
              <a:t>a</a:t>
            </a:r>
            <a:r>
              <a:rPr lang="en-GB" i="1" baseline="-25000" dirty="0" smtClean="0">
                <a:solidFill>
                  <a:srgbClr val="0070C0"/>
                </a:solidFill>
              </a:rPr>
              <a:t> </a:t>
            </a:r>
            <a:r>
              <a:rPr lang="en-GB" i="1" dirty="0">
                <a:solidFill>
                  <a:srgbClr val="0070C0"/>
                </a:solidFill>
              </a:rPr>
              <a:t>= n</a:t>
            </a:r>
            <a:r>
              <a:rPr lang="en-GB" i="1" baseline="-25000" dirty="0">
                <a:solidFill>
                  <a:srgbClr val="0070C0"/>
                </a:solidFill>
              </a:rPr>
              <a:t>0</a:t>
            </a:r>
            <a:r>
              <a:rPr lang="en-GB" i="1" dirty="0">
                <a:solidFill>
                  <a:srgbClr val="0070C0"/>
                </a:solidFill>
              </a:rPr>
              <a:t> ( - </a:t>
            </a:r>
            <a:r>
              <a:rPr lang="en-GB" i="1" dirty="0" err="1">
                <a:solidFill>
                  <a:srgbClr val="0070C0"/>
                </a:solidFill>
              </a:rPr>
              <a:t>E</a:t>
            </a:r>
            <a:r>
              <a:rPr lang="en-GB" i="1" baseline="-25000" dirty="0" err="1">
                <a:solidFill>
                  <a:srgbClr val="0070C0"/>
                </a:solidFill>
              </a:rPr>
              <a:t>a</a:t>
            </a:r>
            <a:r>
              <a:rPr lang="en-GB" i="1" dirty="0">
                <a:solidFill>
                  <a:srgbClr val="0070C0"/>
                </a:solidFill>
              </a:rPr>
              <a:t> / KT),</a:t>
            </a:r>
            <a:r>
              <a:rPr lang="en-GB" dirty="0"/>
              <a:t>					(</a:t>
            </a:r>
            <a:r>
              <a:rPr lang="en-GB" dirty="0" smtClean="0"/>
              <a:t>1)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где, </a:t>
            </a:r>
            <a:r>
              <a:rPr lang="en-GB" i="1" dirty="0" err="1"/>
              <a:t>E</a:t>
            </a:r>
            <a:r>
              <a:rPr lang="en-GB" i="1" baseline="-25000" dirty="0" err="1"/>
              <a:t>a</a:t>
            </a:r>
            <a:r>
              <a:rPr lang="ru-RU" dirty="0" smtClean="0"/>
              <a:t> </a:t>
            </a:r>
            <a:r>
              <a:rPr lang="ru-RU" dirty="0"/>
              <a:t>- энергия адсорбции или потенциал адсорбции, </a:t>
            </a:r>
            <a:r>
              <a:rPr lang="en-GB" i="1" dirty="0" smtClean="0"/>
              <a:t>n</a:t>
            </a:r>
            <a:r>
              <a:rPr lang="en-GB" i="1" baseline="-25000" dirty="0" smtClean="0"/>
              <a:t>0</a:t>
            </a:r>
            <a:r>
              <a:rPr lang="ru-RU" dirty="0" smtClean="0"/>
              <a:t> </a:t>
            </a:r>
            <a:r>
              <a:rPr lang="ru-RU" dirty="0"/>
              <a:t>плотность атомов на поверхности </a:t>
            </a:r>
            <a:r>
              <a:rPr lang="ru-RU" dirty="0" err="1"/>
              <a:t>наночастицы</a:t>
            </a:r>
            <a:r>
              <a:rPr lang="ru-RU" dirty="0" smtClean="0"/>
              <a:t>.</a:t>
            </a:r>
          </a:p>
          <a:p>
            <a:r>
              <a:rPr lang="ru-RU" dirty="0"/>
              <a:t>Адсорбционный потенциал характеризует обратимую изотермическую работу адсорбционных сил и равен:</a:t>
            </a:r>
            <a:r>
              <a:rPr lang="en-GB" dirty="0"/>
              <a:t> </a:t>
            </a:r>
            <a:endParaRPr lang="ru-RU" dirty="0" smtClean="0"/>
          </a:p>
          <a:p>
            <a:endParaRPr lang="ru-RU" dirty="0"/>
          </a:p>
          <a:p>
            <a:r>
              <a:rPr lang="en-GB" i="1" dirty="0" err="1">
                <a:solidFill>
                  <a:srgbClr val="0070C0"/>
                </a:solidFill>
              </a:rPr>
              <a:t>E</a:t>
            </a:r>
            <a:r>
              <a:rPr lang="en-GB" i="1" baseline="-25000" dirty="0" err="1">
                <a:solidFill>
                  <a:srgbClr val="0070C0"/>
                </a:solidFill>
              </a:rPr>
              <a:t>a</a:t>
            </a:r>
            <a:r>
              <a:rPr lang="en-GB" i="1" dirty="0">
                <a:solidFill>
                  <a:srgbClr val="0070C0"/>
                </a:solidFill>
              </a:rPr>
              <a:t> = RT </a:t>
            </a:r>
            <a:r>
              <a:rPr lang="en-GB" i="1" dirty="0" err="1">
                <a:solidFill>
                  <a:srgbClr val="0070C0"/>
                </a:solidFill>
              </a:rPr>
              <a:t>ln</a:t>
            </a:r>
            <a:r>
              <a:rPr lang="en-GB" i="1" dirty="0">
                <a:solidFill>
                  <a:srgbClr val="0070C0"/>
                </a:solidFill>
              </a:rPr>
              <a:t> p/</a:t>
            </a:r>
            <a:r>
              <a:rPr lang="en-GB" i="1" dirty="0" err="1">
                <a:solidFill>
                  <a:srgbClr val="0070C0"/>
                </a:solidFill>
              </a:rPr>
              <a:t>p</a:t>
            </a:r>
            <a:r>
              <a:rPr lang="en-GB" i="1" baseline="-25000" dirty="0" err="1">
                <a:solidFill>
                  <a:srgbClr val="0070C0"/>
                </a:solidFill>
              </a:rPr>
              <a:t>s</a:t>
            </a:r>
            <a:r>
              <a:rPr lang="en-GB" dirty="0"/>
              <a:t>,					</a:t>
            </a:r>
            <a:r>
              <a:rPr lang="en-GB" dirty="0" smtClean="0"/>
              <a:t>(2)</a:t>
            </a:r>
            <a:endParaRPr lang="ru-RU" dirty="0"/>
          </a:p>
          <a:p>
            <a:r>
              <a:rPr lang="en-GB" i="1" dirty="0"/>
              <a:t> </a:t>
            </a:r>
            <a:endParaRPr lang="ru-RU" dirty="0"/>
          </a:p>
          <a:p>
            <a:r>
              <a:rPr lang="ru-RU" dirty="0"/>
              <a:t>где, p - давление адсорбента над поверхностью адсорбента, </a:t>
            </a:r>
            <a:r>
              <a:rPr lang="en-GB" i="1" dirty="0" err="1"/>
              <a:t>p</a:t>
            </a:r>
            <a:r>
              <a:rPr lang="en-GB" i="1" baseline="-25000" dirty="0" err="1"/>
              <a:t>s</a:t>
            </a:r>
            <a:r>
              <a:rPr lang="ru-RU" dirty="0" smtClean="0"/>
              <a:t>- </a:t>
            </a:r>
            <a:r>
              <a:rPr lang="ru-RU" dirty="0"/>
              <a:t>давление, соответствующее конденсации адсорбента с образованием жидкости на поверхности адсорбента.</a:t>
            </a:r>
          </a:p>
        </p:txBody>
      </p:sp>
    </p:spTree>
    <p:extLst>
      <p:ext uri="{BB962C8B-B14F-4D97-AF65-F5344CB8AC3E}">
        <p14:creationId xmlns:p14="http://schemas.microsoft.com/office/powerpoint/2010/main" val="249411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3014" y="621323"/>
            <a:ext cx="10380785" cy="5555640"/>
          </a:xfrm>
        </p:spPr>
        <p:txBody>
          <a:bodyPr/>
          <a:lstStyle/>
          <a:p>
            <a:r>
              <a:rPr lang="ru-RU" dirty="0" smtClean="0"/>
              <a:t>Адсорбционный </a:t>
            </a:r>
            <a:r>
              <a:rPr lang="ru-RU" dirty="0"/>
              <a:t>потенциал в зависимости от размера </a:t>
            </a:r>
            <a:r>
              <a:rPr lang="ru-RU" dirty="0" err="1"/>
              <a:t>наночастиц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/>
              <a:t>наночастиц</a:t>
            </a:r>
            <a:r>
              <a:rPr lang="ru-RU" dirty="0"/>
              <a:t> алмаза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672571"/>
              </p:ext>
            </p:extLst>
          </p:nvPr>
        </p:nvGraphicFramePr>
        <p:xfrm>
          <a:off x="1294228" y="2005866"/>
          <a:ext cx="8285869" cy="3227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570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7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136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</a:rPr>
                        <a:t>Размер</a:t>
                      </a:r>
                      <a:r>
                        <a:rPr lang="ru-RU" sz="3200" baseline="0" dirty="0" smtClean="0">
                          <a:effectLst/>
                        </a:rPr>
                        <a:t> частиц</a:t>
                      </a:r>
                      <a:r>
                        <a:rPr lang="en-GB" sz="3200" dirty="0" smtClean="0">
                          <a:effectLst/>
                        </a:rPr>
                        <a:t>, </a:t>
                      </a:r>
                      <a:r>
                        <a:rPr lang="ru-RU" sz="3200" dirty="0" err="1" smtClean="0">
                          <a:effectLst/>
                        </a:rPr>
                        <a:t>нм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130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8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136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</a:rPr>
                        <a:t>Потенциал</a:t>
                      </a:r>
                      <a:r>
                        <a:rPr lang="ru-RU" sz="3200" baseline="0" dirty="0" smtClean="0">
                          <a:effectLst/>
                        </a:rPr>
                        <a:t> адсорбции</a:t>
                      </a:r>
                      <a:r>
                        <a:rPr lang="en-GB" sz="3200" dirty="0" smtClean="0">
                          <a:effectLst/>
                        </a:rPr>
                        <a:t>, </a:t>
                      </a:r>
                      <a:r>
                        <a:rPr lang="ru-RU" sz="3200" dirty="0" smtClean="0">
                          <a:effectLst/>
                        </a:rPr>
                        <a:t>Дж</a:t>
                      </a:r>
                      <a:r>
                        <a:rPr lang="en-GB" sz="3200" dirty="0" smtClean="0">
                          <a:effectLst/>
                        </a:rPr>
                        <a:t>/</a:t>
                      </a:r>
                      <a:r>
                        <a:rPr lang="ru-RU" sz="3200" dirty="0" smtClean="0">
                          <a:effectLst/>
                        </a:rPr>
                        <a:t>г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141.2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384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629879" y="2005867"/>
            <a:ext cx="1415530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183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816" y="1113692"/>
            <a:ext cx="6017344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48000" y="3975521"/>
            <a:ext cx="609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Рисунок 2 - Различные формы адсорбционного состояния полимеров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наноразмерных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поверхностях: а - горизонтальный, б - вертикальный, в - с образованием «петель».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1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7508" y="785446"/>
            <a:ext cx="10486292" cy="539151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Адгезия </a:t>
            </a:r>
            <a:r>
              <a:rPr lang="ru-RU" sz="3600" b="1" dirty="0" err="1">
                <a:solidFill>
                  <a:srgbClr val="0070C0"/>
                </a:solidFill>
              </a:rPr>
              <a:t>наночастиц</a:t>
            </a:r>
            <a:r>
              <a:rPr lang="ru-RU" sz="3600" b="1" dirty="0">
                <a:solidFill>
                  <a:srgbClr val="0070C0"/>
                </a:solidFill>
              </a:rPr>
              <a:t>. Адгезия и смачивание </a:t>
            </a:r>
            <a:r>
              <a:rPr lang="ru-RU" sz="3600" b="1" dirty="0" err="1" smtClean="0">
                <a:solidFill>
                  <a:srgbClr val="0070C0"/>
                </a:solidFill>
              </a:rPr>
              <a:t>нанокапель</a:t>
            </a:r>
            <a:endParaRPr lang="ru-RU" sz="3600" b="1" dirty="0">
              <a:solidFill>
                <a:srgbClr val="0070C0"/>
              </a:solidFill>
            </a:endParaRPr>
          </a:p>
          <a:p>
            <a:r>
              <a:rPr lang="ru-RU" sz="3000" dirty="0"/>
              <a:t>Адгезия (</a:t>
            </a:r>
            <a:r>
              <a:rPr lang="ru-RU" sz="3000" dirty="0" err="1"/>
              <a:t>когезия</a:t>
            </a:r>
            <a:r>
              <a:rPr lang="ru-RU" sz="3000" dirty="0"/>
              <a:t>) - это взаимодействие гетерогенных конденсированных фаз при их молекулярном контакте.</a:t>
            </a:r>
          </a:p>
          <a:p>
            <a:r>
              <a:rPr lang="ru-RU" sz="3000" dirty="0" smtClean="0"/>
              <a:t>Адгезия </a:t>
            </a:r>
            <a:r>
              <a:rPr lang="ru-RU" sz="3000" dirty="0"/>
              <a:t>частиц, жидкостей, пленок и структурированных (</a:t>
            </a:r>
            <a:r>
              <a:rPr lang="ru-RU" sz="3000" dirty="0" err="1"/>
              <a:t>упруговязких</a:t>
            </a:r>
            <a:r>
              <a:rPr lang="ru-RU" sz="3000" dirty="0"/>
              <a:t> пластичных) тел. В случае </a:t>
            </a:r>
            <a:r>
              <a:rPr lang="ru-RU" sz="3000" dirty="0" err="1"/>
              <a:t>наносистем</a:t>
            </a:r>
            <a:r>
              <a:rPr lang="ru-RU" sz="3000" dirty="0"/>
              <a:t> </a:t>
            </a:r>
            <a:r>
              <a:rPr lang="ru-RU" sz="3000" dirty="0" smtClean="0"/>
              <a:t>- адгезия </a:t>
            </a:r>
            <a:r>
              <a:rPr lang="ru-RU" sz="3000" dirty="0" err="1"/>
              <a:t>наночастиц</a:t>
            </a:r>
            <a:r>
              <a:rPr lang="ru-RU" sz="3000" dirty="0"/>
              <a:t> и пленок на их основе.</a:t>
            </a:r>
            <a:r>
              <a:rPr lang="en-GB" sz="3000" dirty="0"/>
              <a:t> </a:t>
            </a:r>
            <a:endParaRPr lang="ru-RU" sz="3000" dirty="0"/>
          </a:p>
          <a:p>
            <a:pPr marL="0" indent="0">
              <a:buNone/>
            </a:pPr>
            <a:r>
              <a:rPr lang="en-GB" sz="3600" i="1" dirty="0"/>
              <a:t>		</a:t>
            </a:r>
            <a:endParaRPr lang="ru-RU" sz="3600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0997" y="4312694"/>
            <a:ext cx="5729197" cy="2377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9227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6439" y="411903"/>
                <a:ext cx="10533185" cy="5860440"/>
              </a:xfrm>
            </p:spPr>
            <p:txBody>
              <a:bodyPr>
                <a:normAutofit/>
              </a:bodyPr>
              <a:lstStyle/>
              <a:p>
                <a:endParaRPr lang="ru-RU" dirty="0" smtClean="0"/>
              </a:p>
              <a:p>
                <a:r>
                  <a:rPr lang="ru-RU" dirty="0" smtClean="0"/>
                  <a:t>Величина </a:t>
                </a:r>
                <a:r>
                  <a:rPr lang="ru-RU" dirty="0"/>
                  <a:t>адгезии определяется силой адгезии, характеризующей связь между частицей (клеем) и поверхностью (подложкой). </a:t>
                </a:r>
                <a:endParaRPr lang="ru-RU" dirty="0" smtClean="0"/>
              </a:p>
              <a:p>
                <a:r>
                  <a:rPr lang="ru-RU" dirty="0" smtClean="0"/>
                  <a:t>Эффект </a:t>
                </a:r>
                <a:r>
                  <a:rPr lang="ru-RU" dirty="0"/>
                  <a:t>размера можно выразить относительной силой адгезии </a:t>
                </a:r>
                <a:r>
                  <a:rPr lang="en-GB" dirty="0" err="1"/>
                  <a:t>F</a:t>
                </a:r>
                <a:r>
                  <a:rPr lang="en-GB" baseline="30000" dirty="0" err="1"/>
                  <a:t>rel</a:t>
                </a:r>
                <a:r>
                  <a:rPr lang="en-GB" baseline="30000" dirty="0"/>
                  <a:t> </a:t>
                </a:r>
                <a:r>
                  <a:rPr lang="en-GB" baseline="-25000" dirty="0"/>
                  <a:t>ad</a:t>
                </a:r>
                <a:r>
                  <a:rPr lang="ru-RU" dirty="0" smtClean="0"/>
                  <a:t> </a:t>
                </a:r>
                <a:r>
                  <a:rPr lang="ru-RU" dirty="0"/>
                  <a:t>- соотношением силы адгезии одной </a:t>
                </a:r>
                <a:r>
                  <a:rPr lang="ru-RU" dirty="0" err="1"/>
                  <a:t>наночастицы</a:t>
                </a:r>
                <a:r>
                  <a:rPr lang="ru-RU" dirty="0"/>
                  <a:t> </a:t>
                </a:r>
                <a:r>
                  <a:rPr lang="en-GB" dirty="0"/>
                  <a:t> F</a:t>
                </a:r>
                <a:r>
                  <a:rPr lang="en-GB" baseline="-25000" dirty="0"/>
                  <a:t>ad</a:t>
                </a:r>
                <a:r>
                  <a:rPr lang="en-GB" dirty="0"/>
                  <a:t> </a:t>
                </a:r>
                <a:r>
                  <a:rPr lang="ru-RU" dirty="0" smtClean="0"/>
                  <a:t> </a:t>
                </a:r>
                <a:r>
                  <a:rPr lang="ru-RU" dirty="0"/>
                  <a:t>на единицу объема V</a:t>
                </a:r>
                <a:r>
                  <a:rPr lang="ru-RU" dirty="0" smtClean="0"/>
                  <a:t>:</a:t>
                </a:r>
                <a:endParaRPr lang="ru-RU" dirty="0"/>
              </a:p>
              <a:p>
                <a:endParaRPr lang="ru-RU" i="1" dirty="0" smtClean="0"/>
              </a:p>
              <a:p>
                <a:pPr marL="0" indent="0" algn="ctr">
                  <a:buNone/>
                </a:pPr>
                <a:r>
                  <a:rPr lang="en-GB" sz="4400" i="1" dirty="0" err="1" smtClean="0"/>
                  <a:t>F</a:t>
                </a:r>
                <a:r>
                  <a:rPr lang="en-GB" sz="4400" i="1" baseline="30000" dirty="0" err="1" smtClean="0"/>
                  <a:t>rel</a:t>
                </a:r>
                <a:r>
                  <a:rPr lang="en-GB" sz="4400" i="1" baseline="30000" dirty="0" smtClean="0"/>
                  <a:t> </a:t>
                </a:r>
                <a:r>
                  <a:rPr lang="en-GB" sz="4400" i="1" baseline="-25000" dirty="0"/>
                  <a:t>ad </a:t>
                </a:r>
                <a:r>
                  <a:rPr lang="en-GB" sz="4400" i="1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4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4400" i="1" baseline="-25000">
                                <a:latin typeface="Cambria Math" panose="02040503050406030204" pitchFamily="18" charset="0"/>
                              </a:rPr>
                              <m:t>𝑎𝑑</m:t>
                            </m:r>
                          </m:sub>
                        </m:sSub>
                        <m:r>
                          <a:rPr lang="en-GB" sz="44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GB" sz="4400" i="1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GB" sz="4400" i="1" dirty="0"/>
                  <a:t>	</a:t>
                </a:r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439" y="411903"/>
                <a:ext cx="10533185" cy="5860440"/>
              </a:xfrm>
              <a:blipFill rotWithShape="0">
                <a:blip r:embed="rId2"/>
                <a:stretch>
                  <a:fillRect l="-1042" r="-133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085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828738"/>
              </p:ext>
            </p:extLst>
          </p:nvPr>
        </p:nvGraphicFramePr>
        <p:xfrm>
          <a:off x="532264" y="995448"/>
          <a:ext cx="10617956" cy="1729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63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86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30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998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9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Диаметр</a:t>
                      </a:r>
                      <a:r>
                        <a:rPr lang="ru-RU" sz="2400" baseline="0" dirty="0" smtClean="0">
                          <a:effectLst/>
                        </a:rPr>
                        <a:t> частиц</a:t>
                      </a:r>
                      <a:r>
                        <a:rPr lang="en-GB" sz="2400" dirty="0" smtClean="0">
                          <a:effectLst/>
                        </a:rPr>
                        <a:t>, </a:t>
                      </a:r>
                      <a:r>
                        <a:rPr lang="en-GB" sz="2400" dirty="0">
                          <a:effectLst/>
                        </a:rPr>
                        <a:t>nm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 </a:t>
                      </a:r>
                      <a:endParaRPr lang="sma-NO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10</a:t>
                      </a:r>
                      <a:endParaRPr lang="sma-NO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10·10</a:t>
                      </a:r>
                      <a:r>
                        <a:rPr lang="en-GB" sz="2400" baseline="30000">
                          <a:effectLst/>
                        </a:rPr>
                        <a:t>3</a:t>
                      </a:r>
                      <a:endParaRPr lang="sma-NO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9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Сила</a:t>
                      </a:r>
                      <a:r>
                        <a:rPr lang="ru-RU" sz="2400" baseline="0" dirty="0" smtClean="0">
                          <a:effectLst/>
                        </a:rPr>
                        <a:t> адгезии</a:t>
                      </a:r>
                      <a:r>
                        <a:rPr lang="en-GB" sz="2400" dirty="0" smtClean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nN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10</a:t>
                      </a:r>
                      <a:r>
                        <a:rPr lang="en-GB" sz="2400" baseline="30000" dirty="0">
                          <a:effectLst/>
                        </a:rPr>
                        <a:t>-9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10</a:t>
                      </a:r>
                      <a:r>
                        <a:rPr lang="en-GB" sz="2400" baseline="30000" dirty="0">
                          <a:effectLst/>
                        </a:rPr>
                        <a:t>7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9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Относительная сила сцепления</a:t>
                      </a:r>
                      <a:r>
                        <a:rPr lang="en-GB" sz="2400" dirty="0" smtClean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F</a:t>
                      </a:r>
                      <a:r>
                        <a:rPr lang="en-GB" sz="2400" baseline="30000" dirty="0" err="1">
                          <a:effectLst/>
                        </a:rPr>
                        <a:t>rel</a:t>
                      </a:r>
                      <a:r>
                        <a:rPr lang="en-GB" sz="2400" baseline="30000" dirty="0">
                          <a:effectLst/>
                        </a:rPr>
                        <a:t> </a:t>
                      </a:r>
                      <a:r>
                        <a:rPr lang="en-GB" sz="2400" baseline="-25000" dirty="0">
                          <a:effectLst/>
                        </a:rPr>
                        <a:t>ad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 </a:t>
                      </a:r>
                      <a:endParaRPr lang="sma-NO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10</a:t>
                      </a:r>
                      <a:r>
                        <a:rPr lang="en-GB" sz="2400" baseline="30000">
                          <a:effectLst/>
                        </a:rPr>
                        <a:t>15</a:t>
                      </a:r>
                      <a:endParaRPr lang="sma-NO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10</a:t>
                      </a:r>
                      <a:r>
                        <a:rPr lang="en-GB" sz="2400" baseline="30000" dirty="0">
                          <a:effectLst/>
                        </a:rPr>
                        <a:t>2</a:t>
                      </a:r>
                      <a:endParaRPr lang="sma-NO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2264" y="2846199"/>
            <a:ext cx="1082153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ru-RU" altLang="sma-NO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Сила адгезии </a:t>
            </a:r>
            <a:r>
              <a:rPr lang="ru-RU" altLang="sma-NO" sz="2800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наночастиц</a:t>
            </a:r>
            <a:r>
              <a:rPr lang="ru-RU" altLang="sma-NO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диаметром 10 </a:t>
            </a:r>
            <a:r>
              <a:rPr lang="ru-RU" altLang="sma-NO" sz="2800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нм</a:t>
            </a:r>
            <a:r>
              <a:rPr lang="ru-RU" altLang="sma-NO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altLang="sma-NO" sz="2800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макрочастиц</a:t>
            </a:r>
            <a:r>
              <a:rPr lang="ru-RU" altLang="sma-NO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диаметром 10 мкм или 10 · </a:t>
            </a:r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10³ </a:t>
            </a:r>
            <a:r>
              <a:rPr lang="ru-RU" altLang="sma-NO" sz="2800" dirty="0" err="1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нм</a:t>
            </a:r>
            <a:r>
              <a:rPr lang="ru-RU" altLang="sma-NO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представлена в таблице.</a:t>
            </a:r>
          </a:p>
          <a:p>
            <a:pPr lvl="0" algn="just"/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Сила адгезии </a:t>
            </a:r>
            <a:r>
              <a:rPr lang="ru-RU" altLang="sma-NO" sz="2800" dirty="0" err="1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наноразмерных</a:t>
            </a:r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частиц на 16 порядков меньше, чем у </a:t>
            </a:r>
            <a:r>
              <a:rPr lang="ru-RU" altLang="sma-NO" sz="2800" dirty="0" err="1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ненаноразмерных</a:t>
            </a:r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частиц диаметром 10 мкм. Однако относительная сила адгезии с учетом объема для </a:t>
            </a:r>
            <a:r>
              <a:rPr lang="ru-RU" altLang="sma-NO" sz="2800" dirty="0" err="1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наночастиц</a:t>
            </a:r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на 13 порядков выше, чем для </a:t>
            </a:r>
            <a:r>
              <a:rPr lang="ru-RU" altLang="sma-NO" sz="2800" dirty="0" err="1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ненаноразмерных</a:t>
            </a:r>
            <a:r>
              <a:rPr lang="ru-RU" altLang="sma-NO" sz="2800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частиц.</a:t>
            </a:r>
            <a:endParaRPr kumimoji="0" lang="en-GB" altLang="sma-N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1059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19200" y="683088"/>
                <a:ext cx="10316308" cy="52266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9580" algn="just">
                  <a:spcAft>
                    <a:spcPts val="0"/>
                  </a:spcAft>
                </a:pPr>
                <a:r>
                  <a:rPr lang="ru-RU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Таким образом, из-за размерного эффекта относительная сила адгезии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наночастиц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значительна и определяется дополнительным избытком поверхностной энергии. </a:t>
                </a:r>
                <a:endParaRPr lang="ru-RU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:r>
                  <a:rPr lang="ru-RU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Трудности 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экспериментального измерения адгезии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наночастиц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, особенно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аутогезии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, то есть взаимодействия между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наночастицами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. </a:t>
                </a:r>
                <a:endParaRPr lang="ru-RU" sz="24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:r>
                  <a:rPr lang="ru-RU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Силу 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адгезии </a:t>
                </a:r>
                <a:r>
                  <a:rPr lang="en-GB" sz="24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F</a:t>
                </a:r>
                <a:r>
                  <a:rPr lang="en-GB" sz="2400" i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ru-RU" sz="24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можно рассчитать по теории JKR (Джонсон-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Кендалл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-Робертс) по уравнению:</a:t>
                </a:r>
                <a:r>
                  <a:rPr lang="en-GB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RU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n-GB" sz="3200" i="1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F</a:t>
                </a:r>
                <a:r>
                  <a:rPr lang="en-GB" sz="3200" i="1" baseline="-250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a</a:t>
                </a:r>
                <a:r>
                  <a:rPr lang="en-GB" sz="3200" i="1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GB" sz="32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ru-RU" sz="3200" b="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пов</m:t>
                            </m:r>
                          </m:sub>
                        </m:sSub>
                        <m:r>
                          <a:rPr lang="en-GB" sz="3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·</m:t>
                        </m:r>
                        <m:r>
                          <a:rPr lang="en-GB" sz="32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𝑟</m:t>
                        </m:r>
                      </m:num>
                      <m:den>
                        <m:sSup>
                          <m:sSupPr>
                            <m:ctrlPr>
                              <a:rPr lang="ru-RU" sz="32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GB" sz="32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6</m:t>
                            </m:r>
                            <m:r>
                              <a:rPr lang="en-GB" sz="32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en-GB" sz="3200" i="1" baseline="3000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sz="32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</m:t>
                    </m:r>
                  </m:oMath>
                </a14:m>
                <a:r>
                  <a:rPr lang="en-GB" sz="24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				</a:t>
                </a:r>
                <a:endParaRPr lang="en-GB" sz="2400" dirty="0" smtClean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n-GB" sz="2400" i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 </a:t>
                </a:r>
                <a:endParaRPr lang="ru-RU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indent="449580" algn="just">
                  <a:spcAft>
                    <a:spcPts val="0"/>
                  </a:spcAft>
                </a:pP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где A - постоянная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Гамакера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, r - радиус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наночастиц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, h - расстояние между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наночастицами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 и поверхностью (в условиях межмолекулярного взаимодействия за счет сил Ван-дер-Ваальса это расстояние может быть равно 0,165 </a:t>
                </a:r>
                <a:r>
                  <a:rPr lang="ru-RU" sz="24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нм</a:t>
                </a:r>
                <a:r>
                  <a:rPr lang="ru-RU" sz="24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).</a:t>
                </a:r>
                <a:endParaRPr lang="ru-RU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683088"/>
                <a:ext cx="10316308" cy="5226624"/>
              </a:xfrm>
              <a:prstGeom prst="rect">
                <a:avLst/>
              </a:prstGeom>
              <a:blipFill rotWithShape="0">
                <a:blip r:embed="rId2"/>
                <a:stretch>
                  <a:fillRect l="-887" t="-933" r="-887" b="-1750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8853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70" y="477671"/>
            <a:ext cx="10498062" cy="6223379"/>
          </a:xfrm>
        </p:spPr>
        <p:txBody>
          <a:bodyPr>
            <a:normAutofit/>
          </a:bodyPr>
          <a:lstStyle/>
          <a:p>
            <a:r>
              <a:rPr lang="ru-RU" dirty="0"/>
              <a:t>Теория Дерягина-Мюллера-</a:t>
            </a:r>
            <a:r>
              <a:rPr lang="ru-RU" dirty="0" err="1"/>
              <a:t>Топорова</a:t>
            </a:r>
            <a:r>
              <a:rPr lang="ru-RU" dirty="0"/>
              <a:t> (ДМТ) с учетом деформации площади контакта частиц с поверхностью и силы адгезии:</a:t>
            </a:r>
            <a:r>
              <a:rPr lang="en-GB" b="1" i="1" dirty="0"/>
              <a:t> </a:t>
            </a:r>
            <a:endParaRPr lang="ru-RU" dirty="0"/>
          </a:p>
          <a:p>
            <a:endParaRPr lang="ru-RU" i="1" dirty="0" smtClean="0"/>
          </a:p>
          <a:p>
            <a:endParaRPr lang="ru-RU" i="1" dirty="0"/>
          </a:p>
          <a:p>
            <a:r>
              <a:rPr lang="en-GB" i="1" dirty="0" smtClean="0"/>
              <a:t>F</a:t>
            </a:r>
            <a:r>
              <a:rPr lang="en-GB" i="1" baseline="-25000" dirty="0" smtClean="0"/>
              <a:t>ad </a:t>
            </a:r>
            <a:r>
              <a:rPr lang="en-GB" i="1" dirty="0"/>
              <a:t>= k·π·</a:t>
            </a:r>
            <a:r>
              <a:rPr lang="en-GB" i="1" dirty="0" err="1"/>
              <a:t>r·W</a:t>
            </a:r>
            <a:r>
              <a:rPr lang="en-GB" i="1" dirty="0"/>
              <a:t>,					(17)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где </a:t>
            </a:r>
            <a:r>
              <a:rPr lang="en-US" dirty="0"/>
              <a:t>W - </a:t>
            </a:r>
            <a:r>
              <a:rPr lang="ru-RU" dirty="0"/>
              <a:t>равновесная работа адгезии</a:t>
            </a:r>
            <a:r>
              <a:rPr lang="ru-RU" dirty="0" smtClean="0"/>
              <a:t>,</a:t>
            </a:r>
            <a:r>
              <a:rPr lang="en-GB" i="1" dirty="0"/>
              <a:t> W = σ + </a:t>
            </a:r>
            <a:r>
              <a:rPr lang="en-GB" i="1" dirty="0" err="1"/>
              <a:t>σ</a:t>
            </a:r>
            <a:r>
              <a:rPr lang="en-GB" i="1" baseline="-25000" dirty="0" err="1"/>
              <a:t>s</a:t>
            </a:r>
            <a:r>
              <a:rPr lang="en-GB" i="1" baseline="-25000" dirty="0"/>
              <a:t> </a:t>
            </a:r>
            <a:r>
              <a:rPr lang="en-GB" i="1" dirty="0"/>
              <a:t>– </a:t>
            </a:r>
            <a:r>
              <a:rPr lang="en-GB" i="1" dirty="0" err="1"/>
              <a:t>σ</a:t>
            </a:r>
            <a:r>
              <a:rPr lang="en-GB" i="1" baseline="-25000" dirty="0" err="1"/>
              <a:t>int</a:t>
            </a:r>
            <a:r>
              <a:rPr lang="en-GB" i="1" dirty="0"/>
              <a:t> = 2(</a:t>
            </a:r>
            <a:r>
              <a:rPr lang="en-GB" i="1" dirty="0" err="1"/>
              <a:t>σ</a:t>
            </a:r>
            <a:r>
              <a:rPr lang="en-GB" i="1" baseline="-25000" dirty="0" err="1"/>
              <a:t>s</a:t>
            </a:r>
            <a:r>
              <a:rPr lang="en-GB" i="1" baseline="-25000" dirty="0"/>
              <a:t>*</a:t>
            </a:r>
            <a:r>
              <a:rPr lang="en-GB" i="1" dirty="0" err="1"/>
              <a:t>σ</a:t>
            </a:r>
            <a:r>
              <a:rPr lang="en-GB" i="1" baseline="-25000" dirty="0" err="1"/>
              <a:t>int</a:t>
            </a:r>
            <a:r>
              <a:rPr lang="en-GB" i="1" dirty="0"/>
              <a:t>)</a:t>
            </a:r>
            <a:r>
              <a:rPr lang="en-GB" i="1" baseline="30000" dirty="0"/>
              <a:t>0.5</a:t>
            </a:r>
            <a:r>
              <a:rPr lang="en-GB" baseline="30000" dirty="0"/>
              <a:t> </a:t>
            </a:r>
            <a:r>
              <a:rPr lang="en-US" dirty="0" smtClean="0"/>
              <a:t>, </a:t>
            </a:r>
            <a:r>
              <a:rPr lang="ru-RU" dirty="0"/>
              <a:t>где, </a:t>
            </a:r>
            <a:r>
              <a:rPr lang="el-GR" dirty="0"/>
              <a:t>σ, σ</a:t>
            </a:r>
            <a:r>
              <a:rPr lang="en-US" dirty="0"/>
              <a:t>s - </a:t>
            </a:r>
            <a:r>
              <a:rPr lang="ru-RU" dirty="0"/>
              <a:t>поверхностное натяжение подложки и </a:t>
            </a:r>
            <a:r>
              <a:rPr lang="ru-RU" dirty="0" err="1"/>
              <a:t>наночастиц</a:t>
            </a:r>
            <a:r>
              <a:rPr lang="ru-RU" dirty="0"/>
              <a:t> соответственно, </a:t>
            </a:r>
            <a:r>
              <a:rPr lang="en-GB" i="1" dirty="0" err="1"/>
              <a:t>σ</a:t>
            </a:r>
            <a:r>
              <a:rPr lang="en-GB" i="1" baseline="-25000" dirty="0" err="1"/>
              <a:t>int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ru-RU" dirty="0"/>
              <a:t>межфазное натяжение подложки. -</a:t>
            </a:r>
            <a:r>
              <a:rPr lang="ru-RU" dirty="0" err="1"/>
              <a:t>наночастица</a:t>
            </a:r>
            <a:r>
              <a:rPr lang="ru-RU" dirty="0"/>
              <a:t>; </a:t>
            </a:r>
            <a:r>
              <a:rPr lang="en-US" dirty="0"/>
              <a:t>k - </a:t>
            </a:r>
            <a:r>
              <a:rPr lang="ru-RU" dirty="0"/>
              <a:t>коэффициент пропорциональности, </a:t>
            </a:r>
            <a:r>
              <a:rPr lang="en-US" dirty="0"/>
              <a:t>k - </a:t>
            </a:r>
            <a:r>
              <a:rPr lang="ru-RU" dirty="0"/>
              <a:t>согласно теории </a:t>
            </a:r>
            <a:r>
              <a:rPr lang="en-US" dirty="0"/>
              <a:t>JKR </a:t>
            </a:r>
            <a:r>
              <a:rPr lang="ru-RU" dirty="0"/>
              <a:t>равен 3/2, а согласно теории </a:t>
            </a:r>
            <a:r>
              <a:rPr lang="en-US" dirty="0"/>
              <a:t>DMT - 2, r - </a:t>
            </a:r>
            <a:r>
              <a:rPr lang="ru-RU" dirty="0"/>
              <a:t>радиус </a:t>
            </a:r>
            <a:r>
              <a:rPr lang="ru-RU" dirty="0" err="1"/>
              <a:t>наночастицы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7888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421</Words>
  <Application>Microsoft Office PowerPoint</Application>
  <PresentationFormat>Широкоэкранный</PresentationFormat>
  <Paragraphs>87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26</cp:revision>
  <dcterms:created xsi:type="dcterms:W3CDTF">2018-10-12T05:04:06Z</dcterms:created>
  <dcterms:modified xsi:type="dcterms:W3CDTF">2021-11-09T09:53:06Z</dcterms:modified>
</cp:coreProperties>
</file>